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Atyp Display Bold" panose="00000800000000000000" pitchFamily="2" charset="0"/>
      <p:regular r:id="rId19"/>
    </p:embeddedFont>
    <p:embeddedFont>
      <p:font typeface="Atyp Display Medium" panose="00000600000000000000" pitchFamily="2" charset="0"/>
      <p:regular r:id="rId20"/>
    </p:embeddedFont>
    <p:embeddedFont>
      <p:font typeface="Poppins" panose="00000500000000000000" pitchFamily="2" charset="0"/>
      <p:regular r:id="rId21"/>
      <p:bold r:id="rId22"/>
    </p:embeddedFont>
    <p:embeddedFont>
      <p:font typeface="Poppins Bold" panose="00000800000000000000" pitchFamily="2" charset="0"/>
      <p:regular r:id="rId23"/>
      <p:bold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6" d="100"/>
          <a:sy n="66" d="100"/>
        </p:scale>
        <p:origin x="2304" y="17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381000" y="-1303065"/>
            <a:ext cx="22479000" cy="946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3843"/>
              </a:lnSpc>
            </a:pPr>
            <a:r>
              <a:rPr lang="en-US" sz="67130" dirty="0">
                <a:solidFill>
                  <a:srgbClr val="FFFFFF"/>
                </a:solidFill>
                <a:latin typeface="Atyp Display Bold"/>
                <a:ea typeface="Atyp Display Bold"/>
                <a:cs typeface="Atyp Display Bold"/>
                <a:sym typeface="Atyp Display Bold"/>
              </a:rPr>
              <a:t>Held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94185" y="7200900"/>
            <a:ext cx="13647879" cy="1196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6065">
                <a:solidFill>
                  <a:srgbClr val="2D2C86"/>
                </a:solidFill>
                <a:latin typeface="Atyp Display Bold"/>
                <a:ea typeface="Atyp Display Bold"/>
                <a:cs typeface="Atyp Display Bold"/>
                <a:sym typeface="Atyp Display Bold"/>
              </a:rPr>
              <a:t>Altijd een Held in de Buurt!</a:t>
            </a:r>
          </a:p>
        </p:txBody>
      </p:sp>
      <p:sp>
        <p:nvSpPr>
          <p:cNvPr id="4" name="Freeform 4"/>
          <p:cNvSpPr/>
          <p:nvPr/>
        </p:nvSpPr>
        <p:spPr>
          <a:xfrm>
            <a:off x="11983545" y="2723753"/>
            <a:ext cx="6117038" cy="7506097"/>
          </a:xfrm>
          <a:custGeom>
            <a:avLst/>
            <a:gdLst/>
            <a:ahLst/>
            <a:cxnLst/>
            <a:rect l="l" t="t" r="r" b="b"/>
            <a:pathLst>
              <a:path w="6117038" h="7506097">
                <a:moveTo>
                  <a:pt x="0" y="0"/>
                </a:moveTo>
                <a:lnTo>
                  <a:pt x="6117038" y="0"/>
                </a:lnTo>
                <a:lnTo>
                  <a:pt x="6117038" y="7506097"/>
                </a:lnTo>
                <a:lnTo>
                  <a:pt x="0" y="75060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428061"/>
            <a:ext cx="18288000" cy="7430878"/>
            <a:chOff x="0" y="0"/>
            <a:chExt cx="3295094" cy="13388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95094" cy="1338880"/>
            </a:xfrm>
            <a:custGeom>
              <a:avLst/>
              <a:gdLst/>
              <a:ahLst/>
              <a:cxnLst/>
              <a:rect l="l" t="t" r="r" b="b"/>
              <a:pathLst>
                <a:path w="3295094" h="1338880">
                  <a:moveTo>
                    <a:pt x="0" y="0"/>
                  </a:moveTo>
                  <a:lnTo>
                    <a:pt x="3295094" y="0"/>
                  </a:lnTo>
                  <a:lnTo>
                    <a:pt x="3295094" y="1338880"/>
                  </a:lnTo>
                  <a:lnTo>
                    <a:pt x="0" y="13388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23850"/>
              <a:ext cx="3295094" cy="1662730"/>
            </a:xfrm>
            <a:prstGeom prst="rect">
              <a:avLst/>
            </a:prstGeom>
          </p:spPr>
          <p:txBody>
            <a:bodyPr lIns="30454" tIns="30454" rIns="30454" bIns="30454" rtlCol="0" anchor="ctr"/>
            <a:lstStyle/>
            <a:p>
              <a:pPr marL="0" lvl="0" indent="0" algn="l">
                <a:lnSpc>
                  <a:spcPts val="106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26064" y="2449734"/>
            <a:ext cx="15252276" cy="2024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3245" lvl="1" indent="-316622" algn="l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In geval van nood drukt iemand op de bluetooth alarmknop.</a:t>
            </a:r>
          </a:p>
          <a:p>
            <a:pPr marL="633245" lvl="1" indent="-316622" algn="l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Helden in de buurt krijgen een melding met locatie en situatie.</a:t>
            </a:r>
          </a:p>
          <a:p>
            <a:pPr marL="633245" lvl="1" indent="-316622" algn="l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Zij kunnen aangeven of ze gaan helpen.</a:t>
            </a:r>
          </a:p>
        </p:txBody>
      </p:sp>
      <p:sp>
        <p:nvSpPr>
          <p:cNvPr id="6" name="Freeform 6"/>
          <p:cNvSpPr/>
          <p:nvPr/>
        </p:nvSpPr>
        <p:spPr>
          <a:xfrm>
            <a:off x="14943939" y="2011100"/>
            <a:ext cx="2819679" cy="6342969"/>
          </a:xfrm>
          <a:custGeom>
            <a:avLst/>
            <a:gdLst/>
            <a:ahLst/>
            <a:cxnLst/>
            <a:rect l="l" t="t" r="r" b="b"/>
            <a:pathLst>
              <a:path w="2819679" h="6342969">
                <a:moveTo>
                  <a:pt x="0" y="0"/>
                </a:moveTo>
                <a:lnTo>
                  <a:pt x="2819679" y="0"/>
                </a:lnTo>
                <a:lnTo>
                  <a:pt x="2819679" y="6342969"/>
                </a:lnTo>
                <a:lnTo>
                  <a:pt x="0" y="63429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39" b="-220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TextBox 7"/>
          <p:cNvSpPr txBox="1"/>
          <p:nvPr/>
        </p:nvSpPr>
        <p:spPr>
          <a:xfrm>
            <a:off x="1826064" y="1574796"/>
            <a:ext cx="14507239" cy="71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3. Hoe werkt het systeem?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428061"/>
            <a:ext cx="18288000" cy="7430878"/>
            <a:chOff x="0" y="0"/>
            <a:chExt cx="3295094" cy="13388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95094" cy="1338880"/>
            </a:xfrm>
            <a:custGeom>
              <a:avLst/>
              <a:gdLst/>
              <a:ahLst/>
              <a:cxnLst/>
              <a:rect l="l" t="t" r="r" b="b"/>
              <a:pathLst>
                <a:path w="3295094" h="1338880">
                  <a:moveTo>
                    <a:pt x="0" y="0"/>
                  </a:moveTo>
                  <a:lnTo>
                    <a:pt x="3295094" y="0"/>
                  </a:lnTo>
                  <a:lnTo>
                    <a:pt x="3295094" y="1338880"/>
                  </a:lnTo>
                  <a:lnTo>
                    <a:pt x="0" y="13388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23850"/>
              <a:ext cx="3295094" cy="1662730"/>
            </a:xfrm>
            <a:prstGeom prst="rect">
              <a:avLst/>
            </a:prstGeom>
          </p:spPr>
          <p:txBody>
            <a:bodyPr lIns="30454" tIns="30454" rIns="30454" bIns="30454" rtlCol="0" anchor="ctr"/>
            <a:lstStyle/>
            <a:p>
              <a:pPr marL="0" lvl="0" indent="0" algn="l">
                <a:lnSpc>
                  <a:spcPts val="106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26064" y="2449734"/>
            <a:ext cx="15252276" cy="3396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3245" lvl="1" indent="-316622" algn="l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In geval van nood drukt iemand op de bluetooth alarmknop.</a:t>
            </a:r>
          </a:p>
          <a:p>
            <a:pPr marL="633245" lvl="1" indent="-316622" algn="l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Helden in de buurt krijgen een melding met locatie en situatie.</a:t>
            </a:r>
          </a:p>
          <a:p>
            <a:pPr marL="633245" lvl="1" indent="-316622" algn="l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Zij kunnen aangeven of ze gaan helpen.</a:t>
            </a:r>
          </a:p>
          <a:p>
            <a:pPr marL="633245" lvl="1" indent="-316622" algn="l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Minimaal twee Helden gaan samen op pad om hulp te bieden.</a:t>
            </a:r>
          </a:p>
          <a:p>
            <a:pPr marL="1266490" lvl="2" indent="-422163" algn="l">
              <a:lnSpc>
                <a:spcPts val="5426"/>
              </a:lnSpc>
              <a:buFont typeface="Arial"/>
              <a:buChar char="⚬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Iedereen kan via de app met elkaar praten</a:t>
            </a:r>
          </a:p>
        </p:txBody>
      </p:sp>
      <p:sp>
        <p:nvSpPr>
          <p:cNvPr id="6" name="Freeform 6"/>
          <p:cNvSpPr/>
          <p:nvPr/>
        </p:nvSpPr>
        <p:spPr>
          <a:xfrm>
            <a:off x="14916485" y="2011100"/>
            <a:ext cx="2852685" cy="6356958"/>
          </a:xfrm>
          <a:custGeom>
            <a:avLst/>
            <a:gdLst/>
            <a:ahLst/>
            <a:cxnLst/>
            <a:rect l="l" t="t" r="r" b="b"/>
            <a:pathLst>
              <a:path w="2852685" h="6356958">
                <a:moveTo>
                  <a:pt x="0" y="0"/>
                </a:moveTo>
                <a:lnTo>
                  <a:pt x="2852685" y="0"/>
                </a:lnTo>
                <a:lnTo>
                  <a:pt x="2852685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TextBox 7"/>
          <p:cNvSpPr txBox="1"/>
          <p:nvPr/>
        </p:nvSpPr>
        <p:spPr>
          <a:xfrm>
            <a:off x="1826064" y="1574796"/>
            <a:ext cx="14507239" cy="71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3. Hoe werkt het systeem?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428061"/>
            <a:ext cx="18288000" cy="7430878"/>
            <a:chOff x="0" y="0"/>
            <a:chExt cx="3295094" cy="13388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95094" cy="1338880"/>
            </a:xfrm>
            <a:custGeom>
              <a:avLst/>
              <a:gdLst/>
              <a:ahLst/>
              <a:cxnLst/>
              <a:rect l="l" t="t" r="r" b="b"/>
              <a:pathLst>
                <a:path w="3295094" h="1338880">
                  <a:moveTo>
                    <a:pt x="0" y="0"/>
                  </a:moveTo>
                  <a:lnTo>
                    <a:pt x="3295094" y="0"/>
                  </a:lnTo>
                  <a:lnTo>
                    <a:pt x="3295094" y="1338880"/>
                  </a:lnTo>
                  <a:lnTo>
                    <a:pt x="0" y="13388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23850"/>
              <a:ext cx="3295094" cy="1662730"/>
            </a:xfrm>
            <a:prstGeom prst="rect">
              <a:avLst/>
            </a:prstGeom>
          </p:spPr>
          <p:txBody>
            <a:bodyPr lIns="30454" tIns="30454" rIns="30454" bIns="30454" rtlCol="0" anchor="ctr"/>
            <a:lstStyle/>
            <a:p>
              <a:pPr marL="0" lvl="0" indent="0" algn="l">
                <a:lnSpc>
                  <a:spcPts val="106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26064" y="2449734"/>
            <a:ext cx="15252276" cy="6139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3245" lvl="1" indent="-316622" algn="l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In geval van nood drukt iemand op de bluetooth alarmknop.</a:t>
            </a:r>
          </a:p>
          <a:p>
            <a:pPr marL="633245" lvl="1" indent="-316622" algn="l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Helden in de buurt krijgen een melding met locatie en situatie.</a:t>
            </a:r>
          </a:p>
          <a:p>
            <a:pPr marL="633245" lvl="1" indent="-316622" algn="l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Zij kunnen aangeven of ze gaan helpen.</a:t>
            </a:r>
          </a:p>
          <a:p>
            <a:pPr marL="633245" lvl="1" indent="-316622" algn="l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Minimaal twee Helden gaan samen op pad om hulp te bieden.</a:t>
            </a:r>
          </a:p>
          <a:p>
            <a:pPr marL="1266490" lvl="2" indent="-422163" algn="l">
              <a:lnSpc>
                <a:spcPts val="5426"/>
              </a:lnSpc>
              <a:buFont typeface="Arial"/>
              <a:buChar char="⚬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Iedereen kan via de app met elkaar praten</a:t>
            </a:r>
          </a:p>
          <a:p>
            <a:pPr marL="633245" lvl="1" indent="-316622" algn="l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Indien nodig wordt de meldkamer ingeschakeld voor extra ondersteuning.</a:t>
            </a:r>
          </a:p>
          <a:p>
            <a:pPr marL="633245" lvl="1" indent="-316622" algn="l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En als er geen of onvoldoende Helden reageren, wordt altijd professionele hulp ingeschakeld.</a:t>
            </a:r>
          </a:p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Zo is er altijd hulp – en dat voelt veilig.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26064" y="1574796"/>
            <a:ext cx="14507239" cy="71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3. Hoe werkt het systeem?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428061"/>
            <a:ext cx="18288000" cy="7430878"/>
            <a:chOff x="0" y="0"/>
            <a:chExt cx="3295094" cy="13388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95094" cy="1338880"/>
            </a:xfrm>
            <a:custGeom>
              <a:avLst/>
              <a:gdLst/>
              <a:ahLst/>
              <a:cxnLst/>
              <a:rect l="l" t="t" r="r" b="b"/>
              <a:pathLst>
                <a:path w="3295094" h="1338880">
                  <a:moveTo>
                    <a:pt x="0" y="0"/>
                  </a:moveTo>
                  <a:lnTo>
                    <a:pt x="3295094" y="0"/>
                  </a:lnTo>
                  <a:lnTo>
                    <a:pt x="3295094" y="1338880"/>
                  </a:lnTo>
                  <a:lnTo>
                    <a:pt x="0" y="13388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23850"/>
              <a:ext cx="3295094" cy="1662730"/>
            </a:xfrm>
            <a:prstGeom prst="rect">
              <a:avLst/>
            </a:prstGeom>
          </p:spPr>
          <p:txBody>
            <a:bodyPr lIns="30454" tIns="30454" rIns="30454" bIns="30454" rtlCol="0" anchor="ctr"/>
            <a:lstStyle/>
            <a:p>
              <a:pPr marL="0" lvl="0" indent="0" algn="l">
                <a:lnSpc>
                  <a:spcPts val="106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26064" y="1574796"/>
            <a:ext cx="14507239" cy="71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4. Wat zijn de voordelen?</a:t>
            </a:r>
          </a:p>
        </p:txBody>
      </p:sp>
      <p:sp>
        <p:nvSpPr>
          <p:cNvPr id="6" name="Freeform 6"/>
          <p:cNvSpPr/>
          <p:nvPr/>
        </p:nvSpPr>
        <p:spPr>
          <a:xfrm>
            <a:off x="13210677" y="1428061"/>
            <a:ext cx="5077323" cy="3903192"/>
          </a:xfrm>
          <a:custGeom>
            <a:avLst/>
            <a:gdLst/>
            <a:ahLst/>
            <a:cxnLst/>
            <a:rect l="l" t="t" r="r" b="b"/>
            <a:pathLst>
              <a:path w="5077323" h="3903192">
                <a:moveTo>
                  <a:pt x="0" y="0"/>
                </a:moveTo>
                <a:lnTo>
                  <a:pt x="5077323" y="0"/>
                </a:lnTo>
                <a:lnTo>
                  <a:pt x="5077323" y="3903192"/>
                </a:lnTo>
                <a:lnTo>
                  <a:pt x="0" y="39031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7"/>
          <p:cNvSpPr/>
          <p:nvPr/>
        </p:nvSpPr>
        <p:spPr>
          <a:xfrm>
            <a:off x="9698849" y="2774454"/>
            <a:ext cx="7649049" cy="7649049"/>
          </a:xfrm>
          <a:custGeom>
            <a:avLst/>
            <a:gdLst/>
            <a:ahLst/>
            <a:cxnLst/>
            <a:rect l="l" t="t" r="r" b="b"/>
            <a:pathLst>
              <a:path w="7649049" h="7649049">
                <a:moveTo>
                  <a:pt x="0" y="0"/>
                </a:moveTo>
                <a:lnTo>
                  <a:pt x="7649050" y="0"/>
                </a:lnTo>
                <a:lnTo>
                  <a:pt x="7649050" y="7649050"/>
                </a:lnTo>
                <a:lnTo>
                  <a:pt x="0" y="76490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TextBox 8"/>
          <p:cNvSpPr txBox="1"/>
          <p:nvPr/>
        </p:nvSpPr>
        <p:spPr>
          <a:xfrm>
            <a:off x="1826064" y="2268759"/>
            <a:ext cx="15252276" cy="5449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3245" lvl="1" indent="-316622" algn="l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De knop en app zijn eenvoudig en gebruiksvriendelijk</a:t>
            </a:r>
          </a:p>
          <a:p>
            <a:pPr marL="633245" lvl="1" indent="-316622" algn="l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Geen vaste abonnementskosten</a:t>
            </a:r>
          </a:p>
          <a:p>
            <a:pPr marL="633245" lvl="1" indent="-316622" algn="l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Directe hulp uit je eigen omgeving</a:t>
            </a:r>
          </a:p>
          <a:p>
            <a:pPr marL="633245" lvl="1" indent="-316622" algn="l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Meer verbinding, minder eenzaamheid</a:t>
            </a:r>
          </a:p>
          <a:p>
            <a:pPr marL="633245" lvl="1" indent="-316622" algn="l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Iedereen kan bijdragen op zijn of haar manier</a:t>
            </a:r>
          </a:p>
          <a:p>
            <a:pPr algn="l">
              <a:lnSpc>
                <a:spcPts val="7332"/>
              </a:lnSpc>
            </a:pPr>
            <a:endParaRPr lang="en-US" sz="2933">
              <a:solidFill>
                <a:srgbClr val="2D2C8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428061"/>
            <a:ext cx="18288000" cy="7430878"/>
            <a:chOff x="0" y="0"/>
            <a:chExt cx="3295094" cy="13388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95094" cy="1338880"/>
            </a:xfrm>
            <a:custGeom>
              <a:avLst/>
              <a:gdLst/>
              <a:ahLst/>
              <a:cxnLst/>
              <a:rect l="l" t="t" r="r" b="b"/>
              <a:pathLst>
                <a:path w="3295094" h="1338880">
                  <a:moveTo>
                    <a:pt x="0" y="0"/>
                  </a:moveTo>
                  <a:lnTo>
                    <a:pt x="3295094" y="0"/>
                  </a:lnTo>
                  <a:lnTo>
                    <a:pt x="3295094" y="1338880"/>
                  </a:lnTo>
                  <a:lnTo>
                    <a:pt x="0" y="13388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23850"/>
              <a:ext cx="3295094" cy="1662730"/>
            </a:xfrm>
            <a:prstGeom prst="rect">
              <a:avLst/>
            </a:prstGeom>
          </p:spPr>
          <p:txBody>
            <a:bodyPr lIns="30454" tIns="30454" rIns="30454" bIns="30454" rtlCol="0" anchor="ctr"/>
            <a:lstStyle/>
            <a:p>
              <a:pPr marL="0" lvl="0" indent="0" algn="l">
                <a:lnSpc>
                  <a:spcPts val="106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26064" y="1574796"/>
            <a:ext cx="14507239" cy="71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5. Waarom is het gratis?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26064" y="2459259"/>
            <a:ext cx="15252276" cy="6728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7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We geloven dat veiligheid een gedeelde verantwoordelijkheid is.</a:t>
            </a:r>
          </a:p>
          <a:p>
            <a:pPr algn="l">
              <a:lnSpc>
                <a:spcPts val="5367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Daarom is ons systeem kosteloos, mits we samenwerken. Dat werkt zo:</a:t>
            </a:r>
          </a:p>
          <a:p>
            <a:pPr marL="633245" lvl="1" indent="-316622" algn="l">
              <a:lnSpc>
                <a:spcPts val="5367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Er zijn voldoende Helden die elkaar willen helpen en zich aanmelden</a:t>
            </a:r>
          </a:p>
          <a:p>
            <a:pPr marL="633245" lvl="1" indent="-316622" algn="l">
              <a:lnSpc>
                <a:spcPts val="5367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Mensen moedigen elkaar aan om zich aan te sluiten, zodat er geen PR-kosten nodig zijn</a:t>
            </a:r>
          </a:p>
          <a:p>
            <a:pPr marL="633245" lvl="1" indent="-316622" algn="l">
              <a:lnSpc>
                <a:spcPts val="5367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Mensen helpen elkaar met installatie van app of knop, zodat er geen servicekosten nodig zijn</a:t>
            </a:r>
          </a:p>
          <a:p>
            <a:pPr algn="l">
              <a:lnSpc>
                <a:spcPts val="5367"/>
              </a:lnSpc>
            </a:pPr>
            <a:endParaRPr lang="en-US" sz="2933">
              <a:solidFill>
                <a:srgbClr val="2D2C8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367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Kortom: jullie inzet maakt het mogelijk dat wij dit gratis kunnen blijven aanbieden.</a:t>
            </a:r>
          </a:p>
          <a:p>
            <a:pPr algn="l">
              <a:lnSpc>
                <a:spcPts val="5367"/>
              </a:lnSpc>
            </a:pPr>
            <a:endParaRPr lang="en-US" sz="2933">
              <a:solidFill>
                <a:srgbClr val="2D2C8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428061"/>
            <a:ext cx="18288000" cy="7430878"/>
            <a:chOff x="0" y="0"/>
            <a:chExt cx="3295094" cy="13388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95094" cy="1338880"/>
            </a:xfrm>
            <a:custGeom>
              <a:avLst/>
              <a:gdLst/>
              <a:ahLst/>
              <a:cxnLst/>
              <a:rect l="l" t="t" r="r" b="b"/>
              <a:pathLst>
                <a:path w="3295094" h="1338880">
                  <a:moveTo>
                    <a:pt x="0" y="0"/>
                  </a:moveTo>
                  <a:lnTo>
                    <a:pt x="3295094" y="0"/>
                  </a:lnTo>
                  <a:lnTo>
                    <a:pt x="3295094" y="1338880"/>
                  </a:lnTo>
                  <a:lnTo>
                    <a:pt x="0" y="13388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23850"/>
              <a:ext cx="3295094" cy="1662730"/>
            </a:xfrm>
            <a:prstGeom prst="rect">
              <a:avLst/>
            </a:prstGeom>
          </p:spPr>
          <p:txBody>
            <a:bodyPr lIns="30454" tIns="30454" rIns="30454" bIns="30454" rtlCol="0" anchor="ctr"/>
            <a:lstStyle/>
            <a:p>
              <a:pPr marL="0" lvl="0" indent="0" algn="l">
                <a:lnSpc>
                  <a:spcPts val="106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26064" y="1574796"/>
            <a:ext cx="14507239" cy="71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6. Wat vragen we van jullie?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26064" y="2459259"/>
            <a:ext cx="15252276" cy="6509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7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We vragen drie eenvoudige dingen:</a:t>
            </a:r>
          </a:p>
          <a:p>
            <a:pPr algn="l">
              <a:lnSpc>
                <a:spcPts val="5367"/>
              </a:lnSpc>
            </a:pPr>
            <a:endParaRPr lang="en-US" sz="2933">
              <a:solidFill>
                <a:srgbClr val="2D2C8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33245" lvl="1" indent="-316622" algn="l">
              <a:lnSpc>
                <a:spcPts val="6599"/>
              </a:lnSpc>
              <a:buAutoNum type="arabicPeriod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Stimuleer je anderen om zich aan te melden als Held</a:t>
            </a:r>
          </a:p>
          <a:p>
            <a:pPr marL="633245" lvl="1" indent="-316622" algn="l">
              <a:lnSpc>
                <a:spcPts val="6599"/>
              </a:lnSpc>
              <a:buAutoNum type="arabicPeriod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Help elkaar bij het installeren van de app of alarmknop</a:t>
            </a:r>
          </a:p>
          <a:p>
            <a:pPr marL="633245" lvl="1" indent="-316622" algn="l">
              <a:lnSpc>
                <a:spcPts val="6599"/>
              </a:lnSpc>
              <a:buAutoNum type="arabicPeriod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Verspreid de flyer en de boodschap in jullie buurt</a:t>
            </a:r>
          </a:p>
          <a:p>
            <a:pPr algn="l">
              <a:lnSpc>
                <a:spcPts val="5367"/>
              </a:lnSpc>
            </a:pPr>
            <a:endParaRPr lang="en-US" sz="2933">
              <a:solidFill>
                <a:srgbClr val="2D2C8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367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Iedereen kan een Held zijn.</a:t>
            </a:r>
          </a:p>
          <a:p>
            <a:pPr algn="l">
              <a:lnSpc>
                <a:spcPts val="5367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En hoe meer Helden er zijn, hoe veiliger we ons allemaal voelen.</a:t>
            </a:r>
          </a:p>
          <a:p>
            <a:pPr algn="l">
              <a:lnSpc>
                <a:spcPts val="5367"/>
              </a:lnSpc>
            </a:pPr>
            <a:endParaRPr lang="en-US" sz="2933">
              <a:solidFill>
                <a:srgbClr val="2D2C8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428061"/>
            <a:ext cx="18288000" cy="7430878"/>
            <a:chOff x="0" y="0"/>
            <a:chExt cx="3295094" cy="13388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95094" cy="1338880"/>
            </a:xfrm>
            <a:custGeom>
              <a:avLst/>
              <a:gdLst/>
              <a:ahLst/>
              <a:cxnLst/>
              <a:rect l="l" t="t" r="r" b="b"/>
              <a:pathLst>
                <a:path w="3295094" h="1338880">
                  <a:moveTo>
                    <a:pt x="0" y="0"/>
                  </a:moveTo>
                  <a:lnTo>
                    <a:pt x="3295094" y="0"/>
                  </a:lnTo>
                  <a:lnTo>
                    <a:pt x="3295094" y="1338880"/>
                  </a:lnTo>
                  <a:lnTo>
                    <a:pt x="0" y="13388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23850"/>
              <a:ext cx="3295094" cy="1662730"/>
            </a:xfrm>
            <a:prstGeom prst="rect">
              <a:avLst/>
            </a:prstGeom>
          </p:spPr>
          <p:txBody>
            <a:bodyPr lIns="30454" tIns="30454" rIns="30454" bIns="30454" rtlCol="0" anchor="ctr"/>
            <a:lstStyle/>
            <a:p>
              <a:pPr marL="0" lvl="0" indent="0" algn="l">
                <a:lnSpc>
                  <a:spcPts val="106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26064" y="1574796"/>
            <a:ext cx="14507239" cy="71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7. Oproep tot actie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26064" y="2268759"/>
            <a:ext cx="15252276" cy="4525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3245" lvl="1" indent="-316622" algn="l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Meld je aan via de app</a:t>
            </a:r>
          </a:p>
          <a:p>
            <a:pPr marL="633245" lvl="1" indent="-316622" algn="l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Help iemand anders aanmelden</a:t>
            </a:r>
          </a:p>
          <a:p>
            <a:pPr marL="633245" lvl="1" indent="-316622" algn="l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Verspreid de flyer in je buurt</a:t>
            </a:r>
          </a:p>
          <a:p>
            <a:pPr marL="633245" lvl="1" indent="-316622" algn="l">
              <a:lnSpc>
                <a:spcPts val="7332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Wees de Held die je zelf ook nodig zou hebben</a:t>
            </a:r>
          </a:p>
          <a:p>
            <a:pPr algn="l">
              <a:lnSpc>
                <a:spcPts val="7332"/>
              </a:lnSpc>
            </a:pPr>
            <a:endParaRPr lang="en-US" sz="2933">
              <a:solidFill>
                <a:srgbClr val="2D2C8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2873787" y="2217411"/>
            <a:ext cx="4654384" cy="5019125"/>
          </a:xfrm>
          <a:custGeom>
            <a:avLst/>
            <a:gdLst/>
            <a:ahLst/>
            <a:cxnLst/>
            <a:rect l="l" t="t" r="r" b="b"/>
            <a:pathLst>
              <a:path w="4654384" h="5019125">
                <a:moveTo>
                  <a:pt x="0" y="0"/>
                </a:moveTo>
                <a:lnTo>
                  <a:pt x="4654384" y="0"/>
                </a:lnTo>
                <a:lnTo>
                  <a:pt x="4654384" y="5019124"/>
                </a:lnTo>
                <a:lnTo>
                  <a:pt x="0" y="501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86" r="-1286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Freeform 8"/>
          <p:cNvSpPr/>
          <p:nvPr/>
        </p:nvSpPr>
        <p:spPr>
          <a:xfrm>
            <a:off x="98559" y="6052202"/>
            <a:ext cx="5875436" cy="2806737"/>
          </a:xfrm>
          <a:custGeom>
            <a:avLst/>
            <a:gdLst/>
            <a:ahLst/>
            <a:cxnLst/>
            <a:rect l="l" t="t" r="r" b="b"/>
            <a:pathLst>
              <a:path w="5875436" h="2806737">
                <a:moveTo>
                  <a:pt x="0" y="0"/>
                </a:moveTo>
                <a:lnTo>
                  <a:pt x="5875436" y="0"/>
                </a:lnTo>
                <a:lnTo>
                  <a:pt x="5875436" y="2806737"/>
                </a:lnTo>
                <a:lnTo>
                  <a:pt x="0" y="28067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6603423" y="6597268"/>
            <a:ext cx="6351021" cy="2174534"/>
          </a:xfrm>
          <a:custGeom>
            <a:avLst/>
            <a:gdLst/>
            <a:ahLst/>
            <a:cxnLst/>
            <a:rect l="l" t="t" r="r" b="b"/>
            <a:pathLst>
              <a:path w="6351021" h="2174534">
                <a:moveTo>
                  <a:pt x="0" y="0"/>
                </a:moveTo>
                <a:lnTo>
                  <a:pt x="6351020" y="0"/>
                </a:lnTo>
                <a:lnTo>
                  <a:pt x="6351020" y="2174535"/>
                </a:lnTo>
                <a:lnTo>
                  <a:pt x="0" y="21745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381000" y="-1257300"/>
            <a:ext cx="22210394" cy="1258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843"/>
              </a:lnSpc>
            </a:pPr>
            <a:r>
              <a:rPr lang="en-US" sz="67130" dirty="0">
                <a:solidFill>
                  <a:srgbClr val="FFFFFF"/>
                </a:solidFill>
                <a:latin typeface="Atyp Display Bold"/>
                <a:ea typeface="Atyp Display Bold"/>
                <a:cs typeface="Atyp Display Bold"/>
                <a:sym typeface="Atyp Display Bold"/>
              </a:rPr>
              <a:t>Held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94185" y="7193063"/>
            <a:ext cx="13647879" cy="1196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6065">
                <a:solidFill>
                  <a:srgbClr val="2D2C86"/>
                </a:solidFill>
                <a:latin typeface="Atyp Display Bold"/>
                <a:ea typeface="Atyp Display Bold"/>
                <a:cs typeface="Atyp Display Bold"/>
                <a:sym typeface="Atyp Display Bold"/>
              </a:rPr>
              <a:t>Altijd een Held in de Buurt!</a:t>
            </a:r>
          </a:p>
        </p:txBody>
      </p:sp>
      <p:sp>
        <p:nvSpPr>
          <p:cNvPr id="4" name="Freeform 4"/>
          <p:cNvSpPr/>
          <p:nvPr/>
        </p:nvSpPr>
        <p:spPr>
          <a:xfrm>
            <a:off x="11983545" y="2723753"/>
            <a:ext cx="6117038" cy="7506097"/>
          </a:xfrm>
          <a:custGeom>
            <a:avLst/>
            <a:gdLst/>
            <a:ahLst/>
            <a:cxnLst/>
            <a:rect l="l" t="t" r="r" b="b"/>
            <a:pathLst>
              <a:path w="6117038" h="7506097">
                <a:moveTo>
                  <a:pt x="0" y="0"/>
                </a:moveTo>
                <a:lnTo>
                  <a:pt x="6117038" y="0"/>
                </a:lnTo>
                <a:lnTo>
                  <a:pt x="6117038" y="7506097"/>
                </a:lnTo>
                <a:lnTo>
                  <a:pt x="0" y="75060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439496"/>
            <a:ext cx="18288000" cy="5408009"/>
            <a:chOff x="0" y="0"/>
            <a:chExt cx="3295094" cy="9744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95094" cy="974404"/>
            </a:xfrm>
            <a:custGeom>
              <a:avLst/>
              <a:gdLst/>
              <a:ahLst/>
              <a:cxnLst/>
              <a:rect l="l" t="t" r="r" b="b"/>
              <a:pathLst>
                <a:path w="3295094" h="974404">
                  <a:moveTo>
                    <a:pt x="0" y="0"/>
                  </a:moveTo>
                  <a:lnTo>
                    <a:pt x="3295094" y="0"/>
                  </a:lnTo>
                  <a:lnTo>
                    <a:pt x="3295094" y="974404"/>
                  </a:lnTo>
                  <a:lnTo>
                    <a:pt x="0" y="9744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23850"/>
              <a:ext cx="3295094" cy="1298254"/>
            </a:xfrm>
            <a:prstGeom prst="rect">
              <a:avLst/>
            </a:prstGeom>
          </p:spPr>
          <p:txBody>
            <a:bodyPr lIns="30454" tIns="30454" rIns="30454" bIns="30454" rtlCol="0" anchor="ctr"/>
            <a:lstStyle/>
            <a:p>
              <a:pPr marL="0" lvl="0" indent="0" algn="l">
                <a:lnSpc>
                  <a:spcPts val="106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26064" y="2573896"/>
            <a:ext cx="14507239" cy="71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Inhoudsopgave – Presentatie “Altijd een Held in de Buurt!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53545" y="3485837"/>
            <a:ext cx="15252276" cy="4082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3245" lvl="1" indent="-316622" algn="l">
              <a:lnSpc>
                <a:spcPts val="5426"/>
              </a:lnSpc>
              <a:buAutoNum type="arabicPeriod"/>
            </a:pP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Wat is “</a:t>
            </a:r>
            <a:r>
              <a:rPr lang="en-US" sz="2933" dirty="0" err="1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Altijd</a:t>
            </a: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33" dirty="0" err="1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een</a:t>
            </a: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 Held in de </a:t>
            </a:r>
            <a:r>
              <a:rPr lang="en-US" sz="2933" dirty="0" err="1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Buurt</a:t>
            </a: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!”?</a:t>
            </a:r>
          </a:p>
          <a:p>
            <a:pPr marL="633245" lvl="1" indent="-316622" algn="l">
              <a:lnSpc>
                <a:spcPts val="5426"/>
              </a:lnSpc>
              <a:buAutoNum type="arabicPeriod"/>
            </a:pP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 Hoe </a:t>
            </a:r>
            <a:r>
              <a:rPr lang="en-US" sz="2933" dirty="0" err="1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werkt</a:t>
            </a: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 het </a:t>
            </a:r>
            <a:r>
              <a:rPr lang="en-US" sz="2933" dirty="0" err="1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systeem</a:t>
            </a: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?</a:t>
            </a:r>
          </a:p>
          <a:p>
            <a:pPr marL="633245" lvl="1" indent="-316622" algn="l">
              <a:lnSpc>
                <a:spcPts val="5426"/>
              </a:lnSpc>
              <a:buAutoNum type="arabicPeriod"/>
            </a:pP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 Wat </a:t>
            </a:r>
            <a:r>
              <a:rPr lang="en-US" sz="2933" dirty="0" err="1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zijn</a:t>
            </a: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 de </a:t>
            </a:r>
            <a:r>
              <a:rPr lang="en-US" sz="2933" dirty="0" err="1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voordelen</a:t>
            </a: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?</a:t>
            </a:r>
          </a:p>
          <a:p>
            <a:pPr marL="633245" lvl="1" indent="-316622" algn="l">
              <a:lnSpc>
                <a:spcPts val="5426"/>
              </a:lnSpc>
              <a:buAutoNum type="arabicPeriod"/>
            </a:pP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33" dirty="0" err="1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Waarom</a:t>
            </a: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 is het gratis?</a:t>
            </a:r>
          </a:p>
          <a:p>
            <a:pPr marL="633245" lvl="1" indent="-316622" algn="l">
              <a:lnSpc>
                <a:spcPts val="5426"/>
              </a:lnSpc>
              <a:buAutoNum type="arabicPeriod"/>
            </a:pP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 Wat </a:t>
            </a:r>
            <a:r>
              <a:rPr lang="en-US" sz="2933" dirty="0" err="1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vragen</a:t>
            </a: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 we van </a:t>
            </a:r>
            <a:r>
              <a:rPr lang="en-US" sz="2933" dirty="0" err="1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jullie</a:t>
            </a: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?</a:t>
            </a:r>
          </a:p>
          <a:p>
            <a:pPr marL="633245" lvl="1" indent="-316622" algn="l">
              <a:lnSpc>
                <a:spcPts val="5426"/>
              </a:lnSpc>
              <a:buAutoNum type="arabicPeriod"/>
            </a:pP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33" dirty="0" err="1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Oproep</a:t>
            </a:r>
            <a:r>
              <a:rPr lang="en-US" sz="2933" dirty="0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 tot </a:t>
            </a:r>
            <a:r>
              <a:rPr lang="en-US" sz="2933" dirty="0" err="1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actie</a:t>
            </a:r>
            <a:endParaRPr lang="en-US" sz="2933" dirty="0">
              <a:solidFill>
                <a:srgbClr val="2D2C8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439496"/>
            <a:ext cx="18288000" cy="5408009"/>
            <a:chOff x="0" y="0"/>
            <a:chExt cx="3295094" cy="9744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95094" cy="974404"/>
            </a:xfrm>
            <a:custGeom>
              <a:avLst/>
              <a:gdLst/>
              <a:ahLst/>
              <a:cxnLst/>
              <a:rect l="l" t="t" r="r" b="b"/>
              <a:pathLst>
                <a:path w="3295094" h="974404">
                  <a:moveTo>
                    <a:pt x="0" y="0"/>
                  </a:moveTo>
                  <a:lnTo>
                    <a:pt x="3295094" y="0"/>
                  </a:lnTo>
                  <a:lnTo>
                    <a:pt x="3295094" y="974404"/>
                  </a:lnTo>
                  <a:lnTo>
                    <a:pt x="0" y="9744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23850"/>
              <a:ext cx="3295094" cy="1298254"/>
            </a:xfrm>
            <a:prstGeom prst="rect">
              <a:avLst/>
            </a:prstGeom>
          </p:spPr>
          <p:txBody>
            <a:bodyPr lIns="30454" tIns="30454" rIns="30454" bIns="30454" rtlCol="0" anchor="ctr"/>
            <a:lstStyle/>
            <a:p>
              <a:pPr marL="0" lvl="0" indent="0" algn="l">
                <a:lnSpc>
                  <a:spcPts val="106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26064" y="2586230"/>
            <a:ext cx="14507239" cy="71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1. Introductie van X-Guard &amp; Missie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26064" y="3461168"/>
            <a:ext cx="15252276" cy="2024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Welkom! Wij zijn X-Guard.</a:t>
            </a:r>
          </a:p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Wij ontwikkelen slimme beveiligingsoplossingen die ervoor zorgen dat elkaar helpen de standaard wordt.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439496"/>
            <a:ext cx="18288000" cy="5408009"/>
            <a:chOff x="0" y="0"/>
            <a:chExt cx="3295094" cy="9744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95094" cy="974404"/>
            </a:xfrm>
            <a:custGeom>
              <a:avLst/>
              <a:gdLst/>
              <a:ahLst/>
              <a:cxnLst/>
              <a:rect l="l" t="t" r="r" b="b"/>
              <a:pathLst>
                <a:path w="3295094" h="974404">
                  <a:moveTo>
                    <a:pt x="0" y="0"/>
                  </a:moveTo>
                  <a:lnTo>
                    <a:pt x="3295094" y="0"/>
                  </a:lnTo>
                  <a:lnTo>
                    <a:pt x="3295094" y="974404"/>
                  </a:lnTo>
                  <a:lnTo>
                    <a:pt x="0" y="9744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23850"/>
              <a:ext cx="3295094" cy="1298254"/>
            </a:xfrm>
            <a:prstGeom prst="rect">
              <a:avLst/>
            </a:prstGeom>
          </p:spPr>
          <p:txBody>
            <a:bodyPr lIns="30454" tIns="30454" rIns="30454" bIns="30454" rtlCol="0" anchor="ctr"/>
            <a:lstStyle/>
            <a:p>
              <a:pPr marL="0" lvl="0" indent="0" algn="l">
                <a:lnSpc>
                  <a:spcPts val="106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26064" y="2586230"/>
            <a:ext cx="14507239" cy="71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1. Introductie van X-Guard &amp; Missie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26064" y="3461168"/>
            <a:ext cx="15252276" cy="1974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Onze missie is eenvoudig en krachtig:</a:t>
            </a:r>
          </a:p>
          <a:p>
            <a:pPr algn="l">
              <a:lnSpc>
                <a:spcPts val="11530"/>
              </a:lnSpc>
            </a:pPr>
            <a:r>
              <a:rPr lang="en-US" sz="6232" b="1">
                <a:solidFill>
                  <a:srgbClr val="2D2C86"/>
                </a:solidFill>
                <a:latin typeface="Poppins Bold"/>
                <a:ea typeface="Poppins Bold"/>
                <a:cs typeface="Poppins Bold"/>
                <a:sym typeface="Poppins Bold"/>
              </a:rPr>
              <a:t>Iedereen, overal, beveiligd.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439496"/>
            <a:ext cx="18288000" cy="5408009"/>
            <a:chOff x="0" y="0"/>
            <a:chExt cx="3295094" cy="9744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95094" cy="974404"/>
            </a:xfrm>
            <a:custGeom>
              <a:avLst/>
              <a:gdLst/>
              <a:ahLst/>
              <a:cxnLst/>
              <a:rect l="l" t="t" r="r" b="b"/>
              <a:pathLst>
                <a:path w="3295094" h="974404">
                  <a:moveTo>
                    <a:pt x="0" y="0"/>
                  </a:moveTo>
                  <a:lnTo>
                    <a:pt x="3295094" y="0"/>
                  </a:lnTo>
                  <a:lnTo>
                    <a:pt x="3295094" y="974404"/>
                  </a:lnTo>
                  <a:lnTo>
                    <a:pt x="0" y="9744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23850"/>
              <a:ext cx="3295094" cy="1298254"/>
            </a:xfrm>
            <a:prstGeom prst="rect">
              <a:avLst/>
            </a:prstGeom>
          </p:spPr>
          <p:txBody>
            <a:bodyPr lIns="30454" tIns="30454" rIns="30454" bIns="30454" rtlCol="0" anchor="ctr"/>
            <a:lstStyle/>
            <a:p>
              <a:pPr marL="0" lvl="0" indent="0" algn="l">
                <a:lnSpc>
                  <a:spcPts val="106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26064" y="2586230"/>
            <a:ext cx="14507239" cy="71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1. Introductie van X-Guard &amp; Missie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26064" y="3461168"/>
            <a:ext cx="15252276" cy="1339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Met onze technologie streven we naar een samenleving waarin mensen zich veilig voelen, omdat er altijd iemand in de buurt is die kan helpen.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439496"/>
            <a:ext cx="18288000" cy="5408009"/>
            <a:chOff x="0" y="0"/>
            <a:chExt cx="3295094" cy="9744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95094" cy="974404"/>
            </a:xfrm>
            <a:custGeom>
              <a:avLst/>
              <a:gdLst/>
              <a:ahLst/>
              <a:cxnLst/>
              <a:rect l="l" t="t" r="r" b="b"/>
              <a:pathLst>
                <a:path w="3295094" h="974404">
                  <a:moveTo>
                    <a:pt x="0" y="0"/>
                  </a:moveTo>
                  <a:lnTo>
                    <a:pt x="3295094" y="0"/>
                  </a:lnTo>
                  <a:lnTo>
                    <a:pt x="3295094" y="974404"/>
                  </a:lnTo>
                  <a:lnTo>
                    <a:pt x="0" y="9744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23850"/>
              <a:ext cx="3295094" cy="1298254"/>
            </a:xfrm>
            <a:prstGeom prst="rect">
              <a:avLst/>
            </a:prstGeom>
          </p:spPr>
          <p:txBody>
            <a:bodyPr lIns="30454" tIns="30454" rIns="30454" bIns="30454" rtlCol="0" anchor="ctr"/>
            <a:lstStyle/>
            <a:p>
              <a:pPr marL="0" lvl="0" indent="0" algn="l">
                <a:lnSpc>
                  <a:spcPts val="106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26064" y="2586230"/>
            <a:ext cx="14507239" cy="71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2. Wat is “Altijd een Held in de Buurt!”?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26064" y="3461168"/>
            <a:ext cx="15252276" cy="1339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Altijd een Held in de Buurt! is een initiatief waarbij inwoners elkaar helpen in onveilige situaties via een slimme app en alarmknop.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439496"/>
            <a:ext cx="18288000" cy="5408009"/>
            <a:chOff x="0" y="0"/>
            <a:chExt cx="3295094" cy="9744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95094" cy="974404"/>
            </a:xfrm>
            <a:custGeom>
              <a:avLst/>
              <a:gdLst/>
              <a:ahLst/>
              <a:cxnLst/>
              <a:rect l="l" t="t" r="r" b="b"/>
              <a:pathLst>
                <a:path w="3295094" h="974404">
                  <a:moveTo>
                    <a:pt x="0" y="0"/>
                  </a:moveTo>
                  <a:lnTo>
                    <a:pt x="3295094" y="0"/>
                  </a:lnTo>
                  <a:lnTo>
                    <a:pt x="3295094" y="974404"/>
                  </a:lnTo>
                  <a:lnTo>
                    <a:pt x="0" y="9744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23850"/>
              <a:ext cx="3295094" cy="1298254"/>
            </a:xfrm>
            <a:prstGeom prst="rect">
              <a:avLst/>
            </a:prstGeom>
          </p:spPr>
          <p:txBody>
            <a:bodyPr lIns="30454" tIns="30454" rIns="30454" bIns="30454" rtlCol="0" anchor="ctr"/>
            <a:lstStyle/>
            <a:p>
              <a:pPr marL="0" lvl="0" indent="0" algn="l">
                <a:lnSpc>
                  <a:spcPts val="106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26064" y="2586230"/>
            <a:ext cx="14507239" cy="71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2. Wat is “Altijd een Held in de Buurt!”?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26064" y="3461168"/>
            <a:ext cx="15252276" cy="1339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Het is een manier om zelfredzaamheid te versterken en een lokale zorgcirkel te vormen van mensen die naar elkaar omkijken.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439496"/>
            <a:ext cx="18288000" cy="5408009"/>
            <a:chOff x="0" y="0"/>
            <a:chExt cx="3295094" cy="9744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95094" cy="974404"/>
            </a:xfrm>
            <a:custGeom>
              <a:avLst/>
              <a:gdLst/>
              <a:ahLst/>
              <a:cxnLst/>
              <a:rect l="l" t="t" r="r" b="b"/>
              <a:pathLst>
                <a:path w="3295094" h="974404">
                  <a:moveTo>
                    <a:pt x="0" y="0"/>
                  </a:moveTo>
                  <a:lnTo>
                    <a:pt x="3295094" y="0"/>
                  </a:lnTo>
                  <a:lnTo>
                    <a:pt x="3295094" y="974404"/>
                  </a:lnTo>
                  <a:lnTo>
                    <a:pt x="0" y="9744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23850"/>
              <a:ext cx="3295094" cy="1298254"/>
            </a:xfrm>
            <a:prstGeom prst="rect">
              <a:avLst/>
            </a:prstGeom>
          </p:spPr>
          <p:txBody>
            <a:bodyPr lIns="30454" tIns="30454" rIns="30454" bIns="30454" rtlCol="0" anchor="ctr"/>
            <a:lstStyle/>
            <a:p>
              <a:pPr marL="0" lvl="0" indent="0" algn="l">
                <a:lnSpc>
                  <a:spcPts val="106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26064" y="2586230"/>
            <a:ext cx="14507239" cy="71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2. Wat is “Altijd een Held in de Buurt!”?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26064" y="3461168"/>
            <a:ext cx="15252276" cy="2710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Waar je ook bent — thuis, op straat, in het park of op bezoek — er is altijd een Held in de Buurt.</a:t>
            </a:r>
          </a:p>
          <a:p>
            <a:pPr algn="l">
              <a:lnSpc>
                <a:spcPts val="5426"/>
              </a:lnSpc>
            </a:pPr>
            <a:endParaRPr lang="en-US" sz="2933">
              <a:solidFill>
                <a:srgbClr val="2D2C8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426"/>
              </a:lnSpc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En misschien ben jij dat wel voor iemand anders.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D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428061"/>
            <a:ext cx="18288000" cy="7430878"/>
            <a:chOff x="0" y="0"/>
            <a:chExt cx="3295094" cy="13388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95094" cy="1338880"/>
            </a:xfrm>
            <a:custGeom>
              <a:avLst/>
              <a:gdLst/>
              <a:ahLst/>
              <a:cxnLst/>
              <a:rect l="l" t="t" r="r" b="b"/>
              <a:pathLst>
                <a:path w="3295094" h="1338880">
                  <a:moveTo>
                    <a:pt x="0" y="0"/>
                  </a:moveTo>
                  <a:lnTo>
                    <a:pt x="3295094" y="0"/>
                  </a:lnTo>
                  <a:lnTo>
                    <a:pt x="3295094" y="1338880"/>
                  </a:lnTo>
                  <a:lnTo>
                    <a:pt x="0" y="13388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23850"/>
              <a:ext cx="3295094" cy="1662730"/>
            </a:xfrm>
            <a:prstGeom prst="rect">
              <a:avLst/>
            </a:prstGeom>
          </p:spPr>
          <p:txBody>
            <a:bodyPr lIns="30454" tIns="30454" rIns="30454" bIns="30454" rtlCol="0" anchor="ctr"/>
            <a:lstStyle/>
            <a:p>
              <a:pPr marL="0" lvl="0" indent="0" algn="l">
                <a:lnSpc>
                  <a:spcPts val="106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26064" y="2449734"/>
            <a:ext cx="15252276" cy="653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3245" lvl="1" indent="-316622" algn="l">
              <a:lnSpc>
                <a:spcPts val="5426"/>
              </a:lnSpc>
              <a:buFont typeface="Arial"/>
              <a:buChar char="•"/>
            </a:pPr>
            <a:r>
              <a:rPr lang="en-US" sz="2933">
                <a:solidFill>
                  <a:srgbClr val="2D2C86"/>
                </a:solidFill>
                <a:latin typeface="Poppins"/>
                <a:ea typeface="Poppins"/>
                <a:cs typeface="Poppins"/>
                <a:sym typeface="Poppins"/>
              </a:rPr>
              <a:t>In geval van nood drukt iemand op de bluetooth alarmknop.</a:t>
            </a:r>
          </a:p>
        </p:txBody>
      </p:sp>
      <p:sp>
        <p:nvSpPr>
          <p:cNvPr id="6" name="Freeform 6"/>
          <p:cNvSpPr/>
          <p:nvPr/>
        </p:nvSpPr>
        <p:spPr>
          <a:xfrm>
            <a:off x="14658179" y="1736721"/>
            <a:ext cx="3105440" cy="6900977"/>
          </a:xfrm>
          <a:custGeom>
            <a:avLst/>
            <a:gdLst/>
            <a:ahLst/>
            <a:cxnLst/>
            <a:rect l="l" t="t" r="r" b="b"/>
            <a:pathLst>
              <a:path w="3105440" h="6900977">
                <a:moveTo>
                  <a:pt x="0" y="0"/>
                </a:moveTo>
                <a:lnTo>
                  <a:pt x="3105439" y="0"/>
                </a:lnTo>
                <a:lnTo>
                  <a:pt x="3105439" y="6900976"/>
                </a:lnTo>
                <a:lnTo>
                  <a:pt x="0" y="69009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TextBox 7"/>
          <p:cNvSpPr txBox="1"/>
          <p:nvPr/>
        </p:nvSpPr>
        <p:spPr>
          <a:xfrm>
            <a:off x="1826064" y="1574796"/>
            <a:ext cx="14507239" cy="710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3638">
                <a:solidFill>
                  <a:srgbClr val="2D2C86"/>
                </a:solidFill>
                <a:latin typeface="Atyp Display Medium"/>
                <a:ea typeface="Atyp Display Medium"/>
                <a:cs typeface="Atyp Display Medium"/>
                <a:sym typeface="Atyp Display Medium"/>
              </a:rPr>
              <a:t>3. Hoe werkt het systeem?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690</Words>
  <Application>Microsoft Office PowerPoint</Application>
  <PresentationFormat>Aangepast</PresentationFormat>
  <Paragraphs>76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4" baseType="lpstr">
      <vt:lpstr>Atyp Display Medium</vt:lpstr>
      <vt:lpstr>Poppins</vt:lpstr>
      <vt:lpstr>Arial</vt:lpstr>
      <vt:lpstr>Atyp Display Bold</vt:lpstr>
      <vt:lpstr>Calibri</vt:lpstr>
      <vt:lpstr>Poppins Bold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(Presentatie) Wees een Held voor je Buurt</dc:title>
  <cp:lastModifiedBy>Rob Kuipers</cp:lastModifiedBy>
  <cp:revision>4</cp:revision>
  <dcterms:created xsi:type="dcterms:W3CDTF">2006-08-16T00:00:00Z</dcterms:created>
  <dcterms:modified xsi:type="dcterms:W3CDTF">2025-05-06T15:40:23Z</dcterms:modified>
  <dc:identifier>DAGdrixkGqw</dc:identifier>
</cp:coreProperties>
</file>